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sldIdLst>
    <p:sldId id="256" r:id="rId2"/>
    <p:sldId id="259" r:id="rId3"/>
    <p:sldId id="258" r:id="rId4"/>
    <p:sldId id="260" r:id="rId5"/>
    <p:sldId id="261" r:id="rId6"/>
    <p:sldId id="262" r:id="rId7"/>
    <p:sldId id="264"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84" autoAdjust="0"/>
  </p:normalViewPr>
  <p:slideViewPr>
    <p:cSldViewPr>
      <p:cViewPr>
        <p:scale>
          <a:sx n="42" d="100"/>
          <a:sy n="42" d="100"/>
        </p:scale>
        <p:origin x="-1326" y="-2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43D65-ED48-40AB-B921-C49AD59FDDC4}" type="datetimeFigureOut">
              <a:rPr lang="ru-RU" smtClean="0"/>
              <a:t>04.02.2013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9DA62-0BF6-449C-8F3B-5433B63E28D5}" type="slidenum">
              <a:rPr lang="ru-RU" smtClean="0"/>
              <a:t>‹#›</a:t>
            </a:fld>
            <a:endParaRPr lang="ru-RU"/>
          </a:p>
        </p:txBody>
      </p:sp>
    </p:spTree>
    <p:extLst>
      <p:ext uri="{BB962C8B-B14F-4D97-AF65-F5344CB8AC3E}">
        <p14:creationId xmlns:p14="http://schemas.microsoft.com/office/powerpoint/2010/main" val="340450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649DA62-0BF6-449C-8F3B-5433B63E28D5}" type="slidenum">
              <a:rPr lang="ru-RU" smtClean="0"/>
              <a:t>1</a:t>
            </a:fld>
            <a:endParaRPr lang="ru-RU"/>
          </a:p>
        </p:txBody>
      </p:sp>
    </p:spTree>
    <p:extLst>
      <p:ext uri="{BB962C8B-B14F-4D97-AF65-F5344CB8AC3E}">
        <p14:creationId xmlns:p14="http://schemas.microsoft.com/office/powerpoint/2010/main" val="73609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2AACB09F-53B1-4867-98EF-CE7F6CB5B47E}" type="datetimeFigureOut">
              <a:rPr lang="ru-RU" smtClean="0"/>
              <a:t>04.02.2013</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45EBA4D-EADD-436E-B440-EF760407D52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ACB09F-53B1-4867-98EF-CE7F6CB5B47E}" type="datetimeFigureOut">
              <a:rPr lang="ru-RU" smtClean="0"/>
              <a:t>04.02.2013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5EBA4D-EADD-436E-B440-EF760407D52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ACB09F-53B1-4867-98EF-CE7F6CB5B47E}" type="datetimeFigureOut">
              <a:rPr lang="ru-RU" smtClean="0"/>
              <a:t>04.02.2013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5EBA4D-EADD-436E-B440-EF760407D52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2AACB09F-53B1-4867-98EF-CE7F6CB5B47E}" type="datetimeFigureOut">
              <a:rPr lang="ru-RU" smtClean="0"/>
              <a:t>04.02.2013</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445EBA4D-EADD-436E-B440-EF760407D52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2AACB09F-53B1-4867-98EF-CE7F6CB5B47E}" type="datetimeFigureOut">
              <a:rPr lang="ru-RU" smtClean="0"/>
              <a:t>04.02.2013</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445EBA4D-EADD-436E-B440-EF760407D52D}"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2AACB09F-53B1-4867-98EF-CE7F6CB5B47E}" type="datetimeFigureOut">
              <a:rPr lang="ru-RU" smtClean="0"/>
              <a:t>04.02.2013</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445EBA4D-EADD-436E-B440-EF760407D52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2AACB09F-53B1-4867-98EF-CE7F6CB5B47E}" type="datetimeFigureOut">
              <a:rPr lang="ru-RU" smtClean="0"/>
              <a:t>04.02.2013</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445EBA4D-EADD-436E-B440-EF760407D52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AACB09F-53B1-4867-98EF-CE7F6CB5B47E}" type="datetimeFigureOut">
              <a:rPr lang="ru-RU" smtClean="0"/>
              <a:t>04.02.2013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45EBA4D-EADD-436E-B440-EF760407D52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2AACB09F-53B1-4867-98EF-CE7F6CB5B47E}" type="datetimeFigureOut">
              <a:rPr lang="ru-RU" smtClean="0"/>
              <a:t>04.02.2013</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445EBA4D-EADD-436E-B440-EF760407D52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2AACB09F-53B1-4867-98EF-CE7F6CB5B47E}" type="datetimeFigureOut">
              <a:rPr lang="ru-RU" smtClean="0"/>
              <a:t>04.02.2013</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445EBA4D-EADD-436E-B440-EF760407D52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2AACB09F-53B1-4867-98EF-CE7F6CB5B47E}" type="datetimeFigureOut">
              <a:rPr lang="ru-RU" smtClean="0"/>
              <a:t>04.02.2013</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445EBA4D-EADD-436E-B440-EF760407D52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AACB09F-53B1-4867-98EF-CE7F6CB5B47E}" type="datetimeFigureOut">
              <a:rPr lang="ru-RU" smtClean="0"/>
              <a:t>04.02.2013</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45EBA4D-EADD-436E-B440-EF760407D52D}"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512676"/>
            <a:ext cx="6996466" cy="1656184"/>
          </a:xfrm>
        </p:spPr>
        <p:txBody>
          <a:bodyPr>
            <a:normAutofit/>
          </a:bodyPr>
          <a:lstStyle/>
          <a:p>
            <a:r>
              <a:rPr lang="en-US" sz="6000" b="1" dirty="0">
                <a:solidFill>
                  <a:srgbClr val="FF0000"/>
                </a:solidFill>
              </a:rPr>
              <a:t>S</a:t>
            </a:r>
            <a:r>
              <a:rPr lang="en-US" sz="6000" b="1" dirty="0" smtClean="0">
                <a:solidFill>
                  <a:srgbClr val="FF0000"/>
                </a:solidFill>
              </a:rPr>
              <a:t>KOTLAND</a:t>
            </a:r>
            <a:endParaRPr lang="ru-RU" sz="6000" b="1" dirty="0">
              <a:solidFill>
                <a:srgbClr val="FF0000"/>
              </a:solidFill>
            </a:endParaRPr>
          </a:p>
        </p:txBody>
      </p:sp>
      <p:sp>
        <p:nvSpPr>
          <p:cNvPr id="3" name="Подзаголовок 2"/>
          <p:cNvSpPr>
            <a:spLocks noGrp="1"/>
          </p:cNvSpPr>
          <p:nvPr>
            <p:ph type="subTitle" idx="1"/>
          </p:nvPr>
        </p:nvSpPr>
        <p:spPr>
          <a:xfrm>
            <a:off x="4716016" y="3501008"/>
            <a:ext cx="3816424" cy="2736304"/>
          </a:xfrm>
          <a:solidFill>
            <a:schemeClr val="tx2">
              <a:lumMod val="10000"/>
              <a:lumOff val="90000"/>
            </a:schemeClr>
          </a:solidFill>
        </p:spPr>
        <p:txBody>
          <a:bodyPr/>
          <a:lstStyle/>
          <a:p>
            <a:pPr algn="l"/>
            <a:r>
              <a:rPr lang="en-US" b="1" i="0" dirty="0" smtClean="0">
                <a:ln w="17780" cmpd="sng">
                  <a:solidFill>
                    <a:srgbClr val="FFFFFF"/>
                  </a:solidFill>
                  <a:prstDash val="solid"/>
                  <a:miter lim="800000"/>
                </a:ln>
                <a:solidFill>
                  <a:srgbClr val="FFFF00"/>
                </a:solidFill>
                <a:effectLst>
                  <a:outerShdw blurRad="50800" algn="tl" rotWithShape="0">
                    <a:srgbClr val="000000"/>
                  </a:outerShdw>
                </a:effectLst>
              </a:rPr>
              <a:t>Made</a:t>
            </a:r>
            <a:r>
              <a:rPr lang="ru-RU" b="1" i="0" dirty="0">
                <a:ln w="17780" cmpd="sng">
                  <a:solidFill>
                    <a:srgbClr val="FFFFFF"/>
                  </a:solidFill>
                  <a:prstDash val="solid"/>
                  <a:miter lim="800000"/>
                </a:ln>
                <a:solidFill>
                  <a:srgbClr val="FFFF00"/>
                </a:solidFill>
                <a:effectLst>
                  <a:outerShdw blurRad="50800" algn="tl" rotWithShape="0">
                    <a:srgbClr val="000000"/>
                  </a:outerShdw>
                </a:effectLst>
              </a:rPr>
              <a:t> </a:t>
            </a:r>
            <a:r>
              <a:rPr lang="en-US" b="1" i="0" dirty="0" smtClean="0">
                <a:ln w="17780" cmpd="sng">
                  <a:solidFill>
                    <a:srgbClr val="FFFFFF"/>
                  </a:solidFill>
                  <a:prstDash val="solid"/>
                  <a:miter lim="800000"/>
                </a:ln>
                <a:solidFill>
                  <a:srgbClr val="FFFF00"/>
                </a:solidFill>
                <a:effectLst>
                  <a:outerShdw blurRad="50800" algn="tl" rotWithShape="0">
                    <a:srgbClr val="000000"/>
                  </a:outerShdw>
                </a:effectLst>
              </a:rPr>
              <a:t>by</a:t>
            </a:r>
            <a:r>
              <a:rPr lang="ru-RU" b="1" i="0" dirty="0" smtClean="0">
                <a:ln w="17780" cmpd="sng">
                  <a:solidFill>
                    <a:srgbClr val="FFFFFF"/>
                  </a:solidFill>
                  <a:prstDash val="solid"/>
                  <a:miter lim="800000"/>
                </a:ln>
                <a:solidFill>
                  <a:srgbClr val="FFFF00"/>
                </a:solidFill>
                <a:effectLst>
                  <a:outerShdw blurRad="50800" algn="tl" rotWithShape="0">
                    <a:srgbClr val="000000"/>
                  </a:outerShdw>
                </a:effectLst>
              </a:rPr>
              <a:t>:</a:t>
            </a:r>
            <a:endParaRPr lang="en-US" b="1" i="0" dirty="0" smtClean="0">
              <a:ln w="17780" cmpd="sng">
                <a:solidFill>
                  <a:srgbClr val="FFFFFF"/>
                </a:solidFill>
                <a:prstDash val="solid"/>
                <a:miter lim="800000"/>
              </a:ln>
              <a:solidFill>
                <a:srgbClr val="FFFF00"/>
              </a:solidFill>
              <a:effectLst>
                <a:outerShdw blurRad="50800" algn="tl" rotWithShape="0">
                  <a:srgbClr val="000000"/>
                </a:outerShdw>
              </a:effectLst>
            </a:endParaRPr>
          </a:p>
          <a:p>
            <a:pPr algn="l"/>
            <a:r>
              <a:rPr lang="en-US" b="1" i="0" dirty="0" err="1" smtClean="0">
                <a:ln w="17780" cmpd="sng">
                  <a:solidFill>
                    <a:srgbClr val="FFFFFF"/>
                  </a:solidFill>
                  <a:prstDash val="solid"/>
                  <a:miter lim="800000"/>
                </a:ln>
                <a:solidFill>
                  <a:srgbClr val="FFFF00"/>
                </a:solidFill>
                <a:effectLst>
                  <a:outerShdw blurRad="50800" algn="tl" rotWithShape="0">
                    <a:srgbClr val="000000"/>
                  </a:outerShdw>
                </a:effectLst>
              </a:rPr>
              <a:t>Ivanka</a:t>
            </a:r>
            <a:r>
              <a:rPr lang="en-US" b="1" i="0" dirty="0" smtClean="0">
                <a:ln w="17780" cmpd="sng">
                  <a:solidFill>
                    <a:srgbClr val="FFFFFF"/>
                  </a:solidFill>
                  <a:prstDash val="solid"/>
                  <a:miter lim="800000"/>
                </a:ln>
                <a:solidFill>
                  <a:srgbClr val="FFFF00"/>
                </a:solidFill>
                <a:effectLst>
                  <a:outerShdw blurRad="50800" algn="tl" rotWithShape="0">
                    <a:srgbClr val="000000"/>
                  </a:outerShdw>
                </a:effectLst>
              </a:rPr>
              <a:t> </a:t>
            </a:r>
            <a:r>
              <a:rPr lang="en-US" b="1" i="0" dirty="0" err="1" smtClean="0">
                <a:ln w="17780" cmpd="sng">
                  <a:solidFill>
                    <a:srgbClr val="FFFFFF"/>
                  </a:solidFill>
                  <a:prstDash val="solid"/>
                  <a:miter lim="800000"/>
                </a:ln>
                <a:solidFill>
                  <a:srgbClr val="FFFF00"/>
                </a:solidFill>
                <a:effectLst>
                  <a:outerShdw blurRad="50800" algn="tl" rotWithShape="0">
                    <a:srgbClr val="000000"/>
                  </a:outerShdw>
                </a:effectLst>
              </a:rPr>
              <a:t>Cherchyk</a:t>
            </a:r>
            <a:endParaRPr lang="en-US" b="1" i="0" dirty="0">
              <a:ln w="17780" cmpd="sng">
                <a:solidFill>
                  <a:srgbClr val="FFFFFF"/>
                </a:solidFill>
                <a:prstDash val="solid"/>
                <a:miter lim="800000"/>
              </a:ln>
              <a:solidFill>
                <a:srgbClr val="FFFF00"/>
              </a:solidFill>
              <a:effectLst>
                <a:outerShdw blurRad="50800" algn="tl" rotWithShape="0">
                  <a:srgbClr val="000000"/>
                </a:outerShdw>
              </a:effectLst>
            </a:endParaRPr>
          </a:p>
          <a:p>
            <a:pPr algn="l"/>
            <a:r>
              <a:rPr lang="en-US" b="1" i="0" dirty="0" err="1" smtClean="0">
                <a:ln w="17780" cmpd="sng">
                  <a:solidFill>
                    <a:srgbClr val="FFFFFF"/>
                  </a:solidFill>
                  <a:prstDash val="solid"/>
                  <a:miter lim="800000"/>
                </a:ln>
                <a:solidFill>
                  <a:srgbClr val="FFFF00"/>
                </a:solidFill>
                <a:effectLst>
                  <a:outerShdw blurRad="50800" algn="tl" rotWithShape="0">
                    <a:srgbClr val="000000"/>
                  </a:outerShdw>
                </a:effectLst>
              </a:rPr>
              <a:t>Iryna</a:t>
            </a:r>
            <a:r>
              <a:rPr lang="en-US" b="1" i="0" dirty="0" smtClean="0">
                <a:ln w="17780" cmpd="sng">
                  <a:solidFill>
                    <a:srgbClr val="FFFFFF"/>
                  </a:solidFill>
                  <a:prstDash val="solid"/>
                  <a:miter lim="800000"/>
                </a:ln>
                <a:solidFill>
                  <a:srgbClr val="FFFF00"/>
                </a:solidFill>
                <a:effectLst>
                  <a:outerShdw blurRad="50800" algn="tl" rotWithShape="0">
                    <a:srgbClr val="000000"/>
                  </a:outerShdw>
                </a:effectLst>
              </a:rPr>
              <a:t> </a:t>
            </a:r>
            <a:r>
              <a:rPr lang="en-US" b="1" i="0" dirty="0" err="1" smtClean="0">
                <a:ln w="17780" cmpd="sng">
                  <a:solidFill>
                    <a:srgbClr val="FFFFFF"/>
                  </a:solidFill>
                  <a:prstDash val="solid"/>
                  <a:miter lim="800000"/>
                </a:ln>
                <a:solidFill>
                  <a:srgbClr val="FFFF00"/>
                </a:solidFill>
                <a:effectLst>
                  <a:outerShdw blurRad="50800" algn="tl" rotWithShape="0">
                    <a:srgbClr val="000000"/>
                  </a:outerShdw>
                </a:effectLst>
              </a:rPr>
              <a:t>Zhapko</a:t>
            </a:r>
            <a:endParaRPr lang="ru-RU" b="1" i="0" dirty="0">
              <a:ln w="17780" cmpd="sng">
                <a:solidFill>
                  <a:srgbClr val="FFFFFF"/>
                </a:solidFill>
                <a:prstDash val="solid"/>
                <a:miter lim="800000"/>
              </a:ln>
              <a:solidFill>
                <a:srgbClr val="FFFF00"/>
              </a:solidFill>
              <a:effectLst>
                <a:outerShdw blurRad="50800" algn="tl" rotWithShape="0">
                  <a:srgbClr val="000000"/>
                </a:outerShdw>
              </a:effectLst>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340768"/>
            <a:ext cx="4104456" cy="5184576"/>
          </a:xfrm>
          <a:prstGeom prst="rect">
            <a:avLst/>
          </a:prstGeom>
        </p:spPr>
      </p:pic>
    </p:spTree>
    <p:extLst>
      <p:ext uri="{BB962C8B-B14F-4D97-AF65-F5344CB8AC3E}">
        <p14:creationId xmlns:p14="http://schemas.microsoft.com/office/powerpoint/2010/main" val="27898800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r>
              <a:rPr lang="en-US" b="1" dirty="0" smtClean="0"/>
              <a:t>Origin </a:t>
            </a:r>
            <a:r>
              <a:rPr lang="en-US" b="1" dirty="0"/>
              <a:t>of the name</a:t>
            </a:r>
            <a:endParaRPr lang="ru-RU" b="1" dirty="0"/>
          </a:p>
        </p:txBody>
      </p:sp>
      <p:sp>
        <p:nvSpPr>
          <p:cNvPr id="3" name="Объект 2"/>
          <p:cNvSpPr>
            <a:spLocks noGrp="1"/>
          </p:cNvSpPr>
          <p:nvPr>
            <p:ph idx="1"/>
          </p:nvPr>
        </p:nvSpPr>
        <p:spPr>
          <a:xfrm>
            <a:off x="244460" y="1762342"/>
            <a:ext cx="5194920" cy="4570528"/>
          </a:xfrm>
        </p:spPr>
        <p:txBody>
          <a:bodyPr>
            <a:normAutofit fontScale="92500"/>
          </a:bodyPr>
          <a:lstStyle/>
          <a:p>
            <a:r>
              <a:rPr lang="en-US" sz="2200" dirty="0"/>
              <a:t>"Scotland" comes from </a:t>
            </a:r>
            <a:r>
              <a:rPr lang="en-US" sz="2200" dirty="0" err="1"/>
              <a:t>Scoti</a:t>
            </a:r>
            <a:r>
              <a:rPr lang="en-US" sz="2200" dirty="0" smtClean="0"/>
              <a:t>, </a:t>
            </a:r>
            <a:r>
              <a:rPr lang="en-US" sz="2200" dirty="0"/>
              <a:t>the Latin name for the Gaels. The Late Latin word Scotia ("land of the Gaels") was initially used to refer to Ireland</a:t>
            </a:r>
            <a:r>
              <a:rPr lang="en-US" sz="2200" dirty="0" smtClean="0"/>
              <a:t>. By </a:t>
            </a:r>
            <a:r>
              <a:rPr lang="en-US" sz="2200" dirty="0"/>
              <a:t>the 11th century at the latest, Scotia was being used to refer to (Gaelic-speaking) Scotland north of the river Forth, alongside Albania or Albany, both derived from the Gaelic Alba</a:t>
            </a:r>
            <a:r>
              <a:rPr lang="en-US" sz="2200" dirty="0" smtClean="0"/>
              <a:t>. The </a:t>
            </a:r>
            <a:r>
              <a:rPr lang="en-US" sz="2200" dirty="0"/>
              <a:t>use of the words Scots and Scotland to encompass all of what is now Scotland became common in the Late Middle Ages</a:t>
            </a:r>
            <a:r>
              <a:rPr lang="en-US" dirty="0"/>
              <a:t>.</a:t>
            </a:r>
            <a:endParaRPr lang="ru-RU"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24338">
            <a:off x="5819655" y="1772816"/>
            <a:ext cx="2438400" cy="1876425"/>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835720">
            <a:off x="6240653" y="4357597"/>
            <a:ext cx="1831871" cy="1849937"/>
          </a:xfrm>
          <a:prstGeom prst="rect">
            <a:avLst/>
          </a:prstGeom>
        </p:spPr>
      </p:pic>
    </p:spTree>
    <p:extLst>
      <p:ext uri="{BB962C8B-B14F-4D97-AF65-F5344CB8AC3E}">
        <p14:creationId xmlns:p14="http://schemas.microsoft.com/office/powerpoint/2010/main" val="23326179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1)">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2616" y="103031"/>
            <a:ext cx="8229600" cy="1399032"/>
          </a:xfrm>
        </p:spPr>
        <p:txBody>
          <a:bodyPr/>
          <a:lstStyle/>
          <a:p>
            <a:r>
              <a:rPr lang="en-US" b="1" dirty="0" smtClean="0"/>
              <a:t>    </a:t>
            </a:r>
            <a:r>
              <a:rPr lang="en-US" sz="5400" b="1" dirty="0" smtClean="0"/>
              <a:t>National </a:t>
            </a:r>
            <a:r>
              <a:rPr lang="en-US" sz="5400" b="1" dirty="0"/>
              <a:t>symbols</a:t>
            </a:r>
            <a:endParaRPr lang="ru-RU" sz="5400" b="1" dirty="0"/>
          </a:p>
        </p:txBody>
      </p:sp>
      <p:sp>
        <p:nvSpPr>
          <p:cNvPr id="3" name="Объект 2"/>
          <p:cNvSpPr>
            <a:spLocks noGrp="1"/>
          </p:cNvSpPr>
          <p:nvPr>
            <p:ph idx="1"/>
          </p:nvPr>
        </p:nvSpPr>
        <p:spPr>
          <a:xfrm>
            <a:off x="4782852" y="2780928"/>
            <a:ext cx="4042792" cy="4572000"/>
          </a:xfrm>
        </p:spPr>
        <p:txBody>
          <a:bodyPr>
            <a:normAutofit fontScale="77500" lnSpcReduction="20000"/>
          </a:bodyPr>
          <a:lstStyle/>
          <a:p>
            <a:r>
              <a:rPr lang="en-US" dirty="0"/>
              <a:t>The main emblem of the Order - thistle, the national symbol of Scotland. The motto of the Order </a:t>
            </a:r>
            <a:r>
              <a:rPr lang="en-US" dirty="0" err="1"/>
              <a:t>Nemo</a:t>
            </a:r>
            <a:r>
              <a:rPr lang="en-US" dirty="0"/>
              <a:t> me </a:t>
            </a:r>
            <a:r>
              <a:rPr lang="en-US" dirty="0" err="1" smtClean="0"/>
              <a:t>impune</a:t>
            </a:r>
            <a:r>
              <a:rPr lang="en-US" dirty="0" smtClean="0"/>
              <a:t>  </a:t>
            </a:r>
            <a:r>
              <a:rPr lang="en-US" dirty="0" err="1"/>
              <a:t>lacessit</a:t>
            </a:r>
            <a:r>
              <a:rPr lang="en-US" dirty="0"/>
              <a:t> (translated from Latin means "No one touches me with impunity"); same motto is on Royal </a:t>
            </a:r>
            <a:r>
              <a:rPr lang="en-US" dirty="0" err="1"/>
              <a:t>herbi</a:t>
            </a:r>
            <a:r>
              <a:rPr lang="en-US" dirty="0"/>
              <a:t> and some pound coins. Patron of the Order - St. Andrew.</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188640"/>
            <a:ext cx="1978698" cy="2442838"/>
          </a:xfrm>
          <a:prstGeom prst="rect">
            <a:avLst/>
          </a:prstGeom>
        </p:spPr>
      </p:pic>
      <p:sp>
        <p:nvSpPr>
          <p:cNvPr id="12" name="Прямоугольник 11"/>
          <p:cNvSpPr/>
          <p:nvPr/>
        </p:nvSpPr>
        <p:spPr>
          <a:xfrm>
            <a:off x="452591" y="1228683"/>
            <a:ext cx="3600400" cy="369332"/>
          </a:xfrm>
          <a:prstGeom prst="rect">
            <a:avLst/>
          </a:prstGeom>
        </p:spPr>
        <p:txBody>
          <a:bodyPr wrap="square">
            <a:spAutoFit/>
          </a:bodyPr>
          <a:lstStyle/>
          <a:p>
            <a:r>
              <a:rPr lang="en-US" dirty="0"/>
              <a:t>The National Flag of Scotland</a:t>
            </a:r>
            <a:endParaRPr lang="ru-RU" dirty="0"/>
          </a:p>
        </p:txBody>
      </p:sp>
      <p:pic>
        <p:nvPicPr>
          <p:cNvPr id="13" name="Рисунок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124" y="2005294"/>
            <a:ext cx="3831377" cy="4447480"/>
          </a:xfrm>
          <a:prstGeom prst="rect">
            <a:avLst/>
          </a:prstGeom>
        </p:spPr>
      </p:pic>
      <p:sp>
        <p:nvSpPr>
          <p:cNvPr id="15" name="TextBox 14"/>
          <p:cNvSpPr txBox="1"/>
          <p:nvPr/>
        </p:nvSpPr>
        <p:spPr>
          <a:xfrm>
            <a:off x="337102" y="2205457"/>
            <a:ext cx="3831377" cy="4247317"/>
          </a:xfrm>
          <a:prstGeom prst="rect">
            <a:avLst/>
          </a:prstGeom>
          <a:noFill/>
        </p:spPr>
        <p:txBody>
          <a:bodyPr wrap="square" rtlCol="0">
            <a:spAutoFit/>
          </a:bodyPr>
          <a:lstStyle/>
          <a:p>
            <a:r>
              <a:rPr lang="en-US" dirty="0"/>
              <a:t>The flag of Scotland is a blue flag with a white diagonal cross. The Scottish flag is one of the most ancient national flags in the world, his appearance, according to legend, refers to 832, when King Angus Scots before the battle of the Anglo-Saxons saw a sign in the sky in the form of X-like cross, which was crucified Andrew the First Called. Scots at the battle won, and the image of white cross on a sky-blue field has become one of the symbols of Scotland.</a:t>
            </a:r>
            <a:endParaRPr lang="ru-RU" dirty="0"/>
          </a:p>
        </p:txBody>
      </p:sp>
    </p:spTree>
    <p:extLst>
      <p:ext uri="{BB962C8B-B14F-4D97-AF65-F5344CB8AC3E}">
        <p14:creationId xmlns:p14="http://schemas.microsoft.com/office/powerpoint/2010/main" val="186733174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2536" y="260648"/>
            <a:ext cx="8229600" cy="1399032"/>
          </a:xfrm>
        </p:spPr>
        <p:txBody>
          <a:bodyPr/>
          <a:lstStyle/>
          <a:p>
            <a:r>
              <a:rPr lang="en-US" dirty="0" smtClean="0"/>
              <a:t>                      </a:t>
            </a:r>
            <a:r>
              <a:rPr lang="en-US" sz="6600" b="1" dirty="0" smtClean="0">
                <a:latin typeface="Times New Roman" pitchFamily="18" charset="0"/>
                <a:cs typeface="Times New Roman" pitchFamily="18" charset="0"/>
              </a:rPr>
              <a:t>Kilts</a:t>
            </a:r>
            <a:endParaRPr lang="ru-RU" sz="6600" b="1" dirty="0">
              <a:latin typeface="Times New Roman" pitchFamily="18" charset="0"/>
              <a:cs typeface="Times New Roman" pitchFamily="18" charset="0"/>
            </a:endParaRPr>
          </a:p>
        </p:txBody>
      </p:sp>
      <p:sp>
        <p:nvSpPr>
          <p:cNvPr id="5" name="Объект 4"/>
          <p:cNvSpPr>
            <a:spLocks noGrp="1"/>
          </p:cNvSpPr>
          <p:nvPr>
            <p:ph sz="half" idx="1"/>
          </p:nvPr>
        </p:nvSpPr>
        <p:spPr/>
        <p:txBody>
          <a:bodyPr>
            <a:normAutofit fontScale="62500" lnSpcReduction="20000"/>
          </a:bodyPr>
          <a:lstStyle/>
          <a:p>
            <a:r>
              <a:rPr lang="en-US" dirty="0"/>
              <a:t>Subject menswear, traditional clothes Scotland and kilts usually a piece of fabric that reverse around the waist and secured with straps and buckles, traditional kilt is worn with a special bag for the money and other small things called sporran kilt can be "great" or "small. "Historically, the great kilt was long enough that it can be thrown on the shoulder or </a:t>
            </a:r>
            <a:r>
              <a:rPr lang="en-US" dirty="0" err="1"/>
              <a:t>vkrytsya</a:t>
            </a:r>
            <a:r>
              <a:rPr lang="en-US" dirty="0"/>
              <a:t> it in bad weather. Kilt made ​​of worsted fabric with traditional Scottish pattern of cells and strips - Tartan (in a material known as "plaid"). Today most Scottish kilt used as part of a formal or wedding costumes at the same time, as always, it is worn quite a few people.</a:t>
            </a:r>
            <a:endParaRPr lang="ru-RU" dirty="0"/>
          </a:p>
        </p:txBody>
      </p:sp>
      <p:pic>
        <p:nvPicPr>
          <p:cNvPr id="7" name="Объект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rot="448746">
            <a:off x="5616240" y="468230"/>
            <a:ext cx="2520280" cy="2932689"/>
          </a:xfrm>
          <a:prstGeom prst="rect">
            <a:avLst/>
          </a:prstGeom>
          <a:ln>
            <a:noFill/>
          </a:ln>
          <a:effectLst>
            <a:outerShdw blurRad="292100" dist="139700" dir="2700000" algn="tl" rotWithShape="0">
              <a:srgbClr val="333333">
                <a:alpha val="65000"/>
              </a:srgbClr>
            </a:outerShdw>
          </a:effectLst>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90648">
            <a:off x="5139526" y="3731819"/>
            <a:ext cx="2232554" cy="29767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4258118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r>
              <a:rPr lang="en-US" b="1" dirty="0" smtClean="0"/>
              <a:t>Money </a:t>
            </a:r>
            <a:r>
              <a:rPr lang="en-US" b="1" dirty="0"/>
              <a:t>Scotland</a:t>
            </a:r>
            <a:endParaRPr lang="ru-RU" b="1" dirty="0"/>
          </a:p>
        </p:txBody>
      </p:sp>
      <p:sp>
        <p:nvSpPr>
          <p:cNvPr id="3" name="Объект 2"/>
          <p:cNvSpPr>
            <a:spLocks noGrp="1"/>
          </p:cNvSpPr>
          <p:nvPr>
            <p:ph sz="half" idx="1"/>
          </p:nvPr>
        </p:nvSpPr>
        <p:spPr/>
        <p:txBody>
          <a:bodyPr>
            <a:normAutofit fontScale="62500" lnSpcReduction="20000"/>
          </a:bodyPr>
          <a:lstStyle/>
          <a:p>
            <a:pPr marL="64008" indent="0">
              <a:buNone/>
            </a:pPr>
            <a:r>
              <a:rPr lang="en-US" dirty="0"/>
              <a:t>Scottish pound - the currency of Scotland.</a:t>
            </a:r>
          </a:p>
          <a:p>
            <a:pPr marL="64008" indent="0">
              <a:buNone/>
            </a:pPr>
            <a:r>
              <a:rPr lang="en-US" dirty="0" err="1" smtClean="0"/>
              <a:t>Shotlanskiy</a:t>
            </a:r>
            <a:r>
              <a:rPr lang="en-US" dirty="0" smtClean="0"/>
              <a:t>  </a:t>
            </a:r>
            <a:r>
              <a:rPr lang="en-US" dirty="0"/>
              <a:t>pound consists of 100 pence.</a:t>
            </a:r>
          </a:p>
          <a:p>
            <a:pPr marL="64008" indent="0">
              <a:buNone/>
            </a:pPr>
            <a:r>
              <a:rPr lang="en-US" dirty="0" smtClean="0"/>
              <a:t>       At </a:t>
            </a:r>
            <a:r>
              <a:rPr lang="en-US" dirty="0"/>
              <a:t>the level of the pound is </a:t>
            </a:r>
            <a:r>
              <a:rPr lang="en-US" dirty="0" err="1"/>
              <a:t>i</a:t>
            </a:r>
            <a:r>
              <a:rPr lang="en-US" dirty="0"/>
              <a:t> </a:t>
            </a:r>
            <a:r>
              <a:rPr lang="en-US" dirty="0" err="1" smtClean="0"/>
              <a:t>shotlanskym</a:t>
            </a:r>
            <a:r>
              <a:rPr lang="en-US" dirty="0" smtClean="0"/>
              <a:t>  </a:t>
            </a:r>
            <a:r>
              <a:rPr lang="en-US" dirty="0"/>
              <a:t>British pound sterling.</a:t>
            </a:r>
          </a:p>
          <a:p>
            <a:pPr marL="64008" indent="0">
              <a:buNone/>
            </a:pPr>
            <a:r>
              <a:rPr lang="en-US" dirty="0"/>
              <a:t>1 pound = 100 pence. In circulation banknotes of 50, 20, 10, 5, 1 pound coin and 1, 2, 5, 10, 20, 50 pence and 1 </a:t>
            </a:r>
            <a:r>
              <a:rPr lang="en-US" dirty="0" err="1"/>
              <a:t>i</a:t>
            </a:r>
            <a:r>
              <a:rPr lang="en-US" dirty="0"/>
              <a:t> 2 pounds.</a:t>
            </a:r>
          </a:p>
          <a:p>
            <a:pPr marL="64008" indent="0">
              <a:buNone/>
            </a:pPr>
            <a:r>
              <a:rPr lang="en-US" dirty="0" smtClean="0"/>
              <a:t>While </a:t>
            </a:r>
            <a:r>
              <a:rPr lang="en-US" dirty="0"/>
              <a:t>Scotland and part of the UK, it has the right to issue their own </a:t>
            </a:r>
            <a:r>
              <a:rPr lang="en-US" dirty="0" smtClean="0"/>
              <a:t>banknotes.</a:t>
            </a:r>
          </a:p>
          <a:p>
            <a:pPr marL="64008" indent="0">
              <a:buNone/>
            </a:pPr>
            <a:r>
              <a:rPr lang="en-US" dirty="0" smtClean="0"/>
              <a:t>Scottish </a:t>
            </a:r>
            <a:r>
              <a:rPr lang="en-US" dirty="0"/>
              <a:t>pound is not accepted anywhere but Scotland (UK banks can accept or ignore it at your own discretion), and is not convertible currency.</a:t>
            </a:r>
          </a:p>
          <a:p>
            <a:pPr marL="64008" indent="0">
              <a:buNone/>
            </a:pPr>
            <a:r>
              <a:rPr lang="en-US" dirty="0"/>
              <a:t>Banknotes Scotland prized among collectors.</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1852475"/>
            <a:ext cx="3240360" cy="1808573"/>
          </a:xfr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127478"/>
            <a:ext cx="3528392" cy="2328738"/>
          </a:xfrm>
          <a:prstGeom prst="rect">
            <a:avLst/>
          </a:prstGeom>
        </p:spPr>
      </p:pic>
    </p:spTree>
    <p:extLst>
      <p:ext uri="{BB962C8B-B14F-4D97-AF65-F5344CB8AC3E}">
        <p14:creationId xmlns:p14="http://schemas.microsoft.com/office/powerpoint/2010/main" val="20206753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        The Loch Ness Monster</a:t>
            </a:r>
            <a:endParaRPr lang="ru-RU" b="1" dirty="0"/>
          </a:p>
        </p:txBody>
      </p:sp>
      <p:sp>
        <p:nvSpPr>
          <p:cNvPr id="3" name="Объект 2"/>
          <p:cNvSpPr>
            <a:spLocks noGrp="1"/>
          </p:cNvSpPr>
          <p:nvPr>
            <p:ph sz="half" idx="1"/>
          </p:nvPr>
        </p:nvSpPr>
        <p:spPr>
          <a:xfrm>
            <a:off x="457200" y="1722437"/>
            <a:ext cx="4038600" cy="2642667"/>
          </a:xfrm>
        </p:spPr>
        <p:txBody>
          <a:bodyPr/>
          <a:lstStyle/>
          <a:p>
            <a:pPr marL="64008" indent="0">
              <a:buNone/>
            </a:pPr>
            <a:r>
              <a:rPr lang="en-US" dirty="0"/>
              <a:t>The Loch Ness </a:t>
            </a:r>
            <a:r>
              <a:rPr lang="en-US" dirty="0" smtClean="0"/>
              <a:t>Monster, also Nessie – the name given to a very large animal, supposed to live in Loch Ness in North Scotland.</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1844824"/>
            <a:ext cx="3807519" cy="3024336"/>
          </a:xfr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4293096"/>
            <a:ext cx="3024336" cy="2304256"/>
          </a:xfrm>
          <a:prstGeom prst="rect">
            <a:avLst/>
          </a:prstGeom>
        </p:spPr>
      </p:pic>
    </p:spTree>
    <p:extLst>
      <p:ext uri="{BB962C8B-B14F-4D97-AF65-F5344CB8AC3E}">
        <p14:creationId xmlns:p14="http://schemas.microsoft.com/office/powerpoint/2010/main" val="21572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half" idx="1"/>
          </p:nvPr>
        </p:nvSpPr>
        <p:spPr/>
        <p:txBody>
          <a:bodyPr/>
          <a:lstStyle/>
          <a:p>
            <a:endParaRPr lang="ru-RU"/>
          </a:p>
        </p:txBody>
      </p:sp>
      <p:sp>
        <p:nvSpPr>
          <p:cNvPr id="4" name="Объект 3"/>
          <p:cNvSpPr>
            <a:spLocks noGrp="1"/>
          </p:cNvSpPr>
          <p:nvPr>
            <p:ph sz="half" idx="2"/>
          </p:nvPr>
        </p:nvSpPr>
        <p:spPr/>
        <p:txBody>
          <a:bodyPr/>
          <a:lstStyle/>
          <a:p>
            <a:endParaRPr lang="ru-RU"/>
          </a:p>
        </p:txBody>
      </p:sp>
    </p:spTree>
    <p:extLst>
      <p:ext uri="{BB962C8B-B14F-4D97-AF65-F5344CB8AC3E}">
        <p14:creationId xmlns:p14="http://schemas.microsoft.com/office/powerpoint/2010/main" val="3213454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p:txBody>
          <a:bodyPr/>
          <a:lstStyle/>
          <a:p>
            <a:endParaRPr lang="ru-RU"/>
          </a:p>
        </p:txBody>
      </p:sp>
      <p:sp>
        <p:nvSpPr>
          <p:cNvPr id="4" name="Объект 3"/>
          <p:cNvSpPr>
            <a:spLocks noGrp="1"/>
          </p:cNvSpPr>
          <p:nvPr>
            <p:ph sz="half" idx="2"/>
          </p:nvPr>
        </p:nvSpPr>
        <p:spPr/>
        <p:txBody>
          <a:bodyPr/>
          <a:lstStyle/>
          <a:p>
            <a:endParaRPr lang="ru-RU"/>
          </a:p>
        </p:txBody>
      </p:sp>
    </p:spTree>
    <p:extLst>
      <p:ext uri="{BB962C8B-B14F-4D97-AF65-F5344CB8AC3E}">
        <p14:creationId xmlns:p14="http://schemas.microsoft.com/office/powerpoint/2010/main" val="2229592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228</TotalTime>
  <Words>556</Words>
  <Application>Microsoft Office PowerPoint</Application>
  <PresentationFormat>Экран (4:3)</PresentationFormat>
  <Paragraphs>23</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SKOTLAND</vt:lpstr>
      <vt:lpstr>       Origin of the name</vt:lpstr>
      <vt:lpstr>    National symbols</vt:lpstr>
      <vt:lpstr>                      Kilts</vt:lpstr>
      <vt:lpstr>             Money Scotland</vt:lpstr>
      <vt:lpstr>        The Loch Ness Monster</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sKOTLAND</dc:title>
  <dc:creator>Пользователь</dc:creator>
  <cp:lastModifiedBy>Пользователь</cp:lastModifiedBy>
  <cp:revision>14</cp:revision>
  <dcterms:created xsi:type="dcterms:W3CDTF">2013-02-03T15:00:59Z</dcterms:created>
  <dcterms:modified xsi:type="dcterms:W3CDTF">2013-02-04T18:14:15Z</dcterms:modified>
</cp:coreProperties>
</file>